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4" r:id="rId1"/>
  </p:sldMasterIdLst>
  <p:sldIdLst>
    <p:sldId id="256" r:id="rId2"/>
    <p:sldId id="261" r:id="rId3"/>
    <p:sldId id="265" r:id="rId4"/>
    <p:sldId id="257" r:id="rId5"/>
    <p:sldId id="266" r:id="rId6"/>
    <p:sldId id="258" r:id="rId7"/>
    <p:sldId id="259" r:id="rId8"/>
    <p:sldId id="262" r:id="rId9"/>
    <p:sldId id="260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loma Zamora" initials="PZ" lastIdx="5" clrIdx="0">
    <p:extLst>
      <p:ext uri="{19B8F6BF-5375-455C-9EA6-DF929625EA0E}">
        <p15:presenceInfo xmlns:p15="http://schemas.microsoft.com/office/powerpoint/2012/main" userId="S-1-5-21-746582319-2563538691-2000177178-411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FD6"/>
    <a:srgbClr val="0063A5"/>
    <a:srgbClr val="84C447"/>
    <a:srgbClr val="86C748"/>
    <a:srgbClr val="4CEE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20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dirty="0"/>
              <a:t>Facebook</a:t>
            </a:r>
          </a:p>
        </c:rich>
      </c:tx>
      <c:layout>
        <c:manualLayout>
          <c:xMode val="edge"/>
          <c:yMode val="edge"/>
          <c:x val="0.41083923912919396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3337679162832547E-2"/>
          <c:y val="0.12914416988935429"/>
          <c:w val="0.90394632532582375"/>
          <c:h val="0.5502354878175623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Life Time Likes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November</c:v>
                </c:pt>
                <c:pt idx="1">
                  <c:v>December</c:v>
                </c:pt>
                <c:pt idx="2">
                  <c:v>January</c:v>
                </c:pt>
                <c:pt idx="3">
                  <c:v>February</c:v>
                </c:pt>
                <c:pt idx="4">
                  <c:v>March</c:v>
                </c:pt>
                <c:pt idx="5">
                  <c:v>April</c:v>
                </c:pt>
                <c:pt idx="6">
                  <c:v>May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795</c:v>
                </c:pt>
                <c:pt idx="1">
                  <c:v>803</c:v>
                </c:pt>
                <c:pt idx="2">
                  <c:v>817</c:v>
                </c:pt>
                <c:pt idx="3">
                  <c:v>824</c:v>
                </c:pt>
                <c:pt idx="4">
                  <c:v>841</c:v>
                </c:pt>
                <c:pt idx="5">
                  <c:v>850</c:v>
                </c:pt>
                <c:pt idx="6">
                  <c:v>853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710-47DA-BDDB-9B1E5EDF5DA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Monthly Page Engagement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November</c:v>
                </c:pt>
                <c:pt idx="1">
                  <c:v>December</c:v>
                </c:pt>
                <c:pt idx="2">
                  <c:v>January</c:v>
                </c:pt>
                <c:pt idx="3">
                  <c:v>February</c:v>
                </c:pt>
                <c:pt idx="4">
                  <c:v>March</c:v>
                </c:pt>
                <c:pt idx="5">
                  <c:v>April</c:v>
                </c:pt>
                <c:pt idx="6">
                  <c:v>May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374</c:v>
                </c:pt>
                <c:pt idx="1">
                  <c:v>547</c:v>
                </c:pt>
                <c:pt idx="2">
                  <c:v>457</c:v>
                </c:pt>
                <c:pt idx="3">
                  <c:v>250</c:v>
                </c:pt>
                <c:pt idx="4">
                  <c:v>505</c:v>
                </c:pt>
                <c:pt idx="5">
                  <c:v>762</c:v>
                </c:pt>
                <c:pt idx="6">
                  <c:v>276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710-47DA-BDDB-9B1E5EDF5DA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58859400"/>
        <c:axId val="1558853824"/>
      </c:barChart>
      <c:catAx>
        <c:axId val="155885940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8853824"/>
        <c:crosses val="autoZero"/>
        <c:auto val="1"/>
        <c:lblAlgn val="ctr"/>
        <c:lblOffset val="100"/>
        <c:noMultiLvlLbl val="0"/>
      </c:catAx>
      <c:valAx>
        <c:axId val="1558853824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15588594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37692505066267301"/>
          <c:y val="0.74257294744584534"/>
          <c:w val="0.25733481466741837"/>
          <c:h val="0.2457175667411878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Followers 17 - 18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3337607179271546E-2"/>
          <c:y val="0.15662043184886162"/>
          <c:w val="0.90394632532582375"/>
          <c:h val="0.5828825827532064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Followers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November</c:v>
                </c:pt>
                <c:pt idx="1">
                  <c:v>December</c:v>
                </c:pt>
                <c:pt idx="2">
                  <c:v>January</c:v>
                </c:pt>
                <c:pt idx="3">
                  <c:v>February</c:v>
                </c:pt>
                <c:pt idx="4">
                  <c:v>March</c:v>
                </c:pt>
                <c:pt idx="5">
                  <c:v>April</c:v>
                </c:pt>
                <c:pt idx="6">
                  <c:v>May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102</c:v>
                </c:pt>
                <c:pt idx="1">
                  <c:v>104</c:v>
                </c:pt>
                <c:pt idx="2">
                  <c:v>112</c:v>
                </c:pt>
                <c:pt idx="3">
                  <c:v>116</c:v>
                </c:pt>
                <c:pt idx="4">
                  <c:v>124</c:v>
                </c:pt>
                <c:pt idx="5">
                  <c:v>121</c:v>
                </c:pt>
                <c:pt idx="6">
                  <c:v>126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E2-47B0-8AE2-815E8CA57BE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58859400"/>
        <c:axId val="1558853824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Column2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Sheet1!$A$2:$A$8</c15:sqref>
                        </c15:formulaRef>
                      </c:ext>
                    </c:extLst>
                    <c:strCache>
                      <c:ptCount val="7"/>
                      <c:pt idx="0">
                        <c:v>November</c:v>
                      </c:pt>
                      <c:pt idx="1">
                        <c:v>December</c:v>
                      </c:pt>
                      <c:pt idx="2">
                        <c:v>January</c:v>
                      </c:pt>
                      <c:pt idx="3">
                        <c:v>February</c:v>
                      </c:pt>
                      <c:pt idx="4">
                        <c:v>March</c:v>
                      </c:pt>
                      <c:pt idx="5">
                        <c:v>April</c:v>
                      </c:pt>
                      <c:pt idx="6">
                        <c:v>May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Sheet1!$C$2:$C$8</c15:sqref>
                        </c15:formulaRef>
                      </c:ext>
                    </c:extLst>
                    <c:numCache>
                      <c:formatCode>General</c:formatCode>
                      <c:ptCount val="7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59E2-47B0-8AE2-815E8CA57BEB}"/>
                  </c:ext>
                </c:extLst>
              </c15:ser>
            </c15:filteredBarSeries>
          </c:ext>
        </c:extLst>
      </c:barChart>
      <c:catAx>
        <c:axId val="155885940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8853824"/>
        <c:crosses val="autoZero"/>
        <c:auto val="1"/>
        <c:lblAlgn val="ctr"/>
        <c:lblOffset val="100"/>
        <c:noMultiLvlLbl val="0"/>
      </c:catAx>
      <c:valAx>
        <c:axId val="1558853824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1558859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/>
              <a:t>Impressions 17 - 18</a:t>
            </a:r>
          </a:p>
        </c:rich>
      </c:tx>
      <c:layout>
        <c:manualLayout>
          <c:xMode val="edge"/>
          <c:yMode val="edge"/>
          <c:x val="0.29227952708420452"/>
          <c:y val="8.734507425362947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8440103883591566E-2"/>
          <c:y val="0.1525160804931168"/>
          <c:w val="0.91884387666286871"/>
          <c:h val="0.58288258275320648"/>
        </c:manualLayout>
      </c:layout>
      <c:barChart>
        <c:barDir val="col"/>
        <c:grouping val="clustere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Monthly Impressions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November</c:v>
                </c:pt>
                <c:pt idx="1">
                  <c:v>December</c:v>
                </c:pt>
                <c:pt idx="2">
                  <c:v>January</c:v>
                </c:pt>
                <c:pt idx="3">
                  <c:v>February</c:v>
                </c:pt>
                <c:pt idx="4">
                  <c:v>March</c:v>
                </c:pt>
                <c:pt idx="5">
                  <c:v>April</c:v>
                </c:pt>
                <c:pt idx="6">
                  <c:v>May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3655</c:v>
                </c:pt>
                <c:pt idx="1">
                  <c:v>5512</c:v>
                </c:pt>
                <c:pt idx="2">
                  <c:v>3992</c:v>
                </c:pt>
                <c:pt idx="3">
                  <c:v>3161</c:v>
                </c:pt>
                <c:pt idx="4">
                  <c:v>7587</c:v>
                </c:pt>
                <c:pt idx="5">
                  <c:v>7350</c:v>
                </c:pt>
                <c:pt idx="6">
                  <c:v>2988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8F1-47D0-9411-AC2537E445C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58859400"/>
        <c:axId val="155885382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Column2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Sheet1!$A$2:$A$8</c15:sqref>
                        </c15:formulaRef>
                      </c:ext>
                    </c:extLst>
                    <c:strCache>
                      <c:ptCount val="7"/>
                      <c:pt idx="0">
                        <c:v>November</c:v>
                      </c:pt>
                      <c:pt idx="1">
                        <c:v>December</c:v>
                      </c:pt>
                      <c:pt idx="2">
                        <c:v>January</c:v>
                      </c:pt>
                      <c:pt idx="3">
                        <c:v>February</c:v>
                      </c:pt>
                      <c:pt idx="4">
                        <c:v>March</c:v>
                      </c:pt>
                      <c:pt idx="5">
                        <c:v>April</c:v>
                      </c:pt>
                      <c:pt idx="6">
                        <c:v>May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Sheet1!$B$2:$B$8</c15:sqref>
                        </c15:formulaRef>
                      </c:ext>
                    </c:extLst>
                    <c:numCache>
                      <c:formatCode>General</c:formatCode>
                      <c:ptCount val="7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68F1-47D0-9411-AC2537E445CB}"/>
                  </c:ext>
                </c:extLst>
              </c15:ser>
            </c15:filteredBarSeries>
          </c:ext>
        </c:extLst>
      </c:barChart>
      <c:catAx>
        <c:axId val="155885940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8853824"/>
        <c:crosses val="autoZero"/>
        <c:auto val="1"/>
        <c:lblAlgn val="ctr"/>
        <c:lblOffset val="100"/>
        <c:noMultiLvlLbl val="0"/>
      </c:catAx>
      <c:valAx>
        <c:axId val="1558853824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1558859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/>
              <a:t>Followers 17</a:t>
            </a:r>
            <a:r>
              <a:rPr lang="en-US" sz="2000" baseline="0" dirty="0"/>
              <a:t> - 18</a:t>
            </a:r>
            <a:endParaRPr lang="en-US" sz="2000" dirty="0"/>
          </a:p>
        </c:rich>
      </c:tx>
      <c:layout>
        <c:manualLayout>
          <c:xMode val="edge"/>
          <c:yMode val="edge"/>
          <c:x val="0.30854936560957091"/>
          <c:y val="1.182884132307918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0024816388521638E-2"/>
          <c:y val="0.14912899398722132"/>
          <c:w val="0.93740105175997257"/>
          <c:h val="0.5600620431175229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Followers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November</c:v>
                </c:pt>
                <c:pt idx="1">
                  <c:v>December</c:v>
                </c:pt>
                <c:pt idx="2">
                  <c:v>January</c:v>
                </c:pt>
                <c:pt idx="3">
                  <c:v>February</c:v>
                </c:pt>
                <c:pt idx="4">
                  <c:v>March</c:v>
                </c:pt>
                <c:pt idx="5">
                  <c:v>April</c:v>
                </c:pt>
                <c:pt idx="6">
                  <c:v>May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118</c:v>
                </c:pt>
                <c:pt idx="1">
                  <c:v>130</c:v>
                </c:pt>
                <c:pt idx="2">
                  <c:v>149</c:v>
                </c:pt>
                <c:pt idx="3">
                  <c:v>161</c:v>
                </c:pt>
                <c:pt idx="4">
                  <c:v>174</c:v>
                </c:pt>
                <c:pt idx="5">
                  <c:v>201</c:v>
                </c:pt>
                <c:pt idx="6">
                  <c:v>220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C5-4C8E-A701-8ED6CA285A3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58859400"/>
        <c:axId val="1558853824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Monthly Impressions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Sheet1!$A$2:$A$8</c15:sqref>
                        </c15:formulaRef>
                      </c:ext>
                    </c:extLst>
                    <c:strCache>
                      <c:ptCount val="7"/>
                      <c:pt idx="0">
                        <c:v>November</c:v>
                      </c:pt>
                      <c:pt idx="1">
                        <c:v>December</c:v>
                      </c:pt>
                      <c:pt idx="2">
                        <c:v>January</c:v>
                      </c:pt>
                      <c:pt idx="3">
                        <c:v>February</c:v>
                      </c:pt>
                      <c:pt idx="4">
                        <c:v>March</c:v>
                      </c:pt>
                      <c:pt idx="5">
                        <c:v>April</c:v>
                      </c:pt>
                      <c:pt idx="6">
                        <c:v>May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Sheet1!$C$2:$C$8</c15:sqref>
                        </c15:formulaRef>
                      </c:ext>
                    </c:extLst>
                    <c:numCache>
                      <c:formatCode>General</c:formatCode>
                      <c:ptCount val="7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16C5-4C8E-A701-8ED6CA285A37}"/>
                  </c:ext>
                </c:extLst>
              </c15:ser>
            </c15:filteredBarSeries>
          </c:ext>
        </c:extLst>
      </c:barChart>
      <c:catAx>
        <c:axId val="155885940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8853824"/>
        <c:crosses val="autoZero"/>
        <c:auto val="1"/>
        <c:lblAlgn val="ctr"/>
        <c:lblOffset val="100"/>
        <c:noMultiLvlLbl val="0"/>
      </c:catAx>
      <c:valAx>
        <c:axId val="1558853824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1558859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/>
              <a:t>Impressions 17 - 18</a:t>
            </a:r>
          </a:p>
        </c:rich>
      </c:tx>
      <c:layout>
        <c:manualLayout>
          <c:xMode val="edge"/>
          <c:yMode val="edge"/>
          <c:x val="0.32570123506325338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2477582500809432E-2"/>
          <c:y val="0.16953465152770847"/>
          <c:w val="0.93740105175997257"/>
          <c:h val="0.56006204311752295"/>
        </c:manualLayout>
      </c:layout>
      <c:barChart>
        <c:barDir val="col"/>
        <c:grouping val="clustere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Monthly Impressions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November</c:v>
                </c:pt>
                <c:pt idx="1">
                  <c:v>December</c:v>
                </c:pt>
                <c:pt idx="2">
                  <c:v>January</c:v>
                </c:pt>
                <c:pt idx="3">
                  <c:v>February</c:v>
                </c:pt>
                <c:pt idx="4">
                  <c:v>March</c:v>
                </c:pt>
                <c:pt idx="5">
                  <c:v>April</c:v>
                </c:pt>
                <c:pt idx="6">
                  <c:v>May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683</c:v>
                </c:pt>
                <c:pt idx="1">
                  <c:v>1622</c:v>
                </c:pt>
                <c:pt idx="2">
                  <c:v>1340</c:v>
                </c:pt>
                <c:pt idx="3">
                  <c:v>1256</c:v>
                </c:pt>
                <c:pt idx="4">
                  <c:v>1340</c:v>
                </c:pt>
                <c:pt idx="5">
                  <c:v>2714</c:v>
                </c:pt>
                <c:pt idx="6">
                  <c:v>1113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EFB-4A96-9E80-EEF9BF2D8F0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58859400"/>
        <c:axId val="155885382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Followers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Sheet1!$A$2:$A$8</c15:sqref>
                        </c15:formulaRef>
                      </c:ext>
                    </c:extLst>
                    <c:strCache>
                      <c:ptCount val="7"/>
                      <c:pt idx="0">
                        <c:v>November</c:v>
                      </c:pt>
                      <c:pt idx="1">
                        <c:v>December</c:v>
                      </c:pt>
                      <c:pt idx="2">
                        <c:v>January</c:v>
                      </c:pt>
                      <c:pt idx="3">
                        <c:v>February</c:v>
                      </c:pt>
                      <c:pt idx="4">
                        <c:v>March</c:v>
                      </c:pt>
                      <c:pt idx="5">
                        <c:v>April</c:v>
                      </c:pt>
                      <c:pt idx="6">
                        <c:v>May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Sheet1!$B$2:$B$8</c15:sqref>
                        </c15:formulaRef>
                      </c:ext>
                    </c:extLst>
                    <c:numCache>
                      <c:formatCode>General</c:formatCode>
                      <c:ptCount val="7"/>
                      <c:pt idx="0">
                        <c:v>118</c:v>
                      </c:pt>
                      <c:pt idx="1">
                        <c:v>130</c:v>
                      </c:pt>
                      <c:pt idx="2">
                        <c:v>149</c:v>
                      </c:pt>
                      <c:pt idx="3">
                        <c:v>161</c:v>
                      </c:pt>
                      <c:pt idx="4">
                        <c:v>174</c:v>
                      </c:pt>
                      <c:pt idx="5">
                        <c:v>201</c:v>
                      </c:pt>
                      <c:pt idx="6">
                        <c:v>220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EEFB-4A96-9E80-EEF9BF2D8F09}"/>
                  </c:ext>
                </c:extLst>
              </c15:ser>
            </c15:filteredBarSeries>
          </c:ext>
        </c:extLst>
      </c:barChart>
      <c:catAx>
        <c:axId val="155885940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8853824"/>
        <c:crosses val="autoZero"/>
        <c:auto val="1"/>
        <c:lblAlgn val="ctr"/>
        <c:lblOffset val="100"/>
        <c:noMultiLvlLbl val="0"/>
      </c:catAx>
      <c:valAx>
        <c:axId val="1558853824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1558859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pn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9967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354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89523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18819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1127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52647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72951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40869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1283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166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3643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6/18/2018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134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2761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5021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109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2734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111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60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  <p:sldLayoutId id="214748374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jp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A81A956-B8A5-4C5B-A787-3F81250EE5BB}"/>
              </a:ext>
            </a:extLst>
          </p:cNvPr>
          <p:cNvSpPr txBox="1">
            <a:spLocks/>
          </p:cNvSpPr>
          <p:nvPr/>
        </p:nvSpPr>
        <p:spPr>
          <a:xfrm>
            <a:off x="2725954" y="1888300"/>
            <a:ext cx="6815669" cy="1515533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achen BT" panose="02040906030706050204" pitchFamily="18" charset="0"/>
              </a:rPr>
              <a:t>Social Media Progress Report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2DE305-4353-472A-BA9C-762311112F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007FD6"/>
                </a:solidFill>
                <a:latin typeface="Aachen BT" panose="02040906030706050204" pitchFamily="18" charset="0"/>
              </a:rPr>
              <a:t>Social Media </a:t>
            </a:r>
            <a:r>
              <a:rPr lang="en-US" dirty="0">
                <a:solidFill>
                  <a:srgbClr val="84C447"/>
                </a:solidFill>
                <a:latin typeface="Aachen BT" panose="02040906030706050204" pitchFamily="18" charset="0"/>
              </a:rPr>
              <a:t>Progress Report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6A2135-563A-4454-A00B-8D186BDCB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984" y="3739273"/>
            <a:ext cx="2675548" cy="140004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8044B3D-7611-459A-8011-E895EFF13304}"/>
              </a:ext>
            </a:extLst>
          </p:cNvPr>
          <p:cNvSpPr txBox="1"/>
          <p:nvPr/>
        </p:nvSpPr>
        <p:spPr>
          <a:xfrm>
            <a:off x="2555310" y="4816153"/>
            <a:ext cx="15156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Jehan Valera</a:t>
            </a:r>
          </a:p>
          <a:p>
            <a:r>
              <a:rPr lang="en-US" dirty="0"/>
              <a:t>June 21, 2018</a:t>
            </a:r>
          </a:p>
        </p:txBody>
      </p:sp>
    </p:spTree>
    <p:extLst>
      <p:ext uri="{BB962C8B-B14F-4D97-AF65-F5344CB8AC3E}">
        <p14:creationId xmlns:p14="http://schemas.microsoft.com/office/powerpoint/2010/main" val="3244250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4C730-D61B-4717-828B-D7A1859C20B9}"/>
              </a:ext>
            </a:extLst>
          </p:cNvPr>
          <p:cNvSpPr txBox="1">
            <a:spLocks/>
          </p:cNvSpPr>
          <p:nvPr/>
        </p:nvSpPr>
        <p:spPr>
          <a:xfrm>
            <a:off x="1295400" y="596770"/>
            <a:ext cx="9601200" cy="70792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dirty="0">
                <a:latin typeface="Aachen BT" panose="02040906030706050204" pitchFamily="18" charset="0"/>
              </a:rPr>
              <a:t>Lessons and Outcomes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5A8D05-8033-48D8-8A03-8F0E42F48F61}"/>
              </a:ext>
            </a:extLst>
          </p:cNvPr>
          <p:cNvSpPr/>
          <p:nvPr/>
        </p:nvSpPr>
        <p:spPr>
          <a:xfrm>
            <a:off x="1001086" y="1304693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Increased followers and more engagement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Don’t over advertise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Don’t boost Instagram post through Facebook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Getting people interested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23E0AD1-90FF-4BC5-B36D-23BA1B8ABC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9468659"/>
              </p:ext>
            </p:extLst>
          </p:nvPr>
        </p:nvGraphicFramePr>
        <p:xfrm>
          <a:off x="6247938" y="1883191"/>
          <a:ext cx="4843248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4415">
                  <a:extLst>
                    <a:ext uri="{9D8B030D-6E8A-4147-A177-3AD203B41FA5}">
                      <a16:colId xmlns:a16="http://schemas.microsoft.com/office/drawing/2014/main" val="2753116882"/>
                    </a:ext>
                  </a:extLst>
                </a:gridCol>
                <a:gridCol w="896694">
                  <a:extLst>
                    <a:ext uri="{9D8B030D-6E8A-4147-A177-3AD203B41FA5}">
                      <a16:colId xmlns:a16="http://schemas.microsoft.com/office/drawing/2014/main" val="625840529"/>
                    </a:ext>
                  </a:extLst>
                </a:gridCol>
                <a:gridCol w="838899">
                  <a:extLst>
                    <a:ext uri="{9D8B030D-6E8A-4147-A177-3AD203B41FA5}">
                      <a16:colId xmlns:a16="http://schemas.microsoft.com/office/drawing/2014/main" val="2262682037"/>
                    </a:ext>
                  </a:extLst>
                </a:gridCol>
                <a:gridCol w="1493240">
                  <a:extLst>
                    <a:ext uri="{9D8B030D-6E8A-4147-A177-3AD203B41FA5}">
                      <a16:colId xmlns:a16="http://schemas.microsoft.com/office/drawing/2014/main" val="2926666122"/>
                    </a:ext>
                  </a:extLst>
                </a:gridCol>
              </a:tblGrid>
              <a:tr h="358651">
                <a:tc>
                  <a:txBody>
                    <a:bodyPr/>
                    <a:lstStyle/>
                    <a:p>
                      <a:r>
                        <a:rPr lang="en-US" dirty="0"/>
                        <a:t>Posts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Reach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Engagement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851248"/>
                  </a:ext>
                </a:extLst>
              </a:tr>
              <a:tr h="35865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organic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0556082"/>
                  </a:ext>
                </a:extLst>
              </a:tr>
              <a:tr h="358651">
                <a:tc>
                  <a:txBody>
                    <a:bodyPr/>
                    <a:lstStyle/>
                    <a:p>
                      <a:r>
                        <a:rPr lang="en-US" sz="1200" dirty="0"/>
                        <a:t>Earth Day Giveaway Alert!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6009465"/>
                  </a:ext>
                </a:extLst>
              </a:tr>
              <a:tr h="358651">
                <a:tc>
                  <a:txBody>
                    <a:bodyPr/>
                    <a:lstStyle/>
                    <a:p>
                      <a:r>
                        <a:rPr lang="en-US" sz="1200" dirty="0"/>
                        <a:t>Earth Day Giveaway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9201387"/>
                  </a:ext>
                </a:extLst>
              </a:tr>
              <a:tr h="358651">
                <a:tc>
                  <a:txBody>
                    <a:bodyPr/>
                    <a:lstStyle/>
                    <a:p>
                      <a:r>
                        <a:rPr lang="en-US" sz="1200" dirty="0"/>
                        <a:t>Who would like to win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7592379"/>
                  </a:ext>
                </a:extLst>
              </a:tr>
              <a:tr h="358651">
                <a:tc>
                  <a:txBody>
                    <a:bodyPr/>
                    <a:lstStyle/>
                    <a:p>
                      <a:r>
                        <a:rPr lang="en-US" sz="1200" dirty="0"/>
                        <a:t>Do you still want to win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45397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E164E30-CD01-4C61-BC6A-8A0AC458B6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5613862"/>
              </p:ext>
            </p:extLst>
          </p:nvPr>
        </p:nvGraphicFramePr>
        <p:xfrm>
          <a:off x="6247936" y="4423919"/>
          <a:ext cx="484325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1625">
                  <a:extLst>
                    <a:ext uri="{9D8B030D-6E8A-4147-A177-3AD203B41FA5}">
                      <a16:colId xmlns:a16="http://schemas.microsoft.com/office/drawing/2014/main" val="334337006"/>
                    </a:ext>
                  </a:extLst>
                </a:gridCol>
                <a:gridCol w="2421625">
                  <a:extLst>
                    <a:ext uri="{9D8B030D-6E8A-4147-A177-3AD203B41FA5}">
                      <a16:colId xmlns:a16="http://schemas.microsoft.com/office/drawing/2014/main" val="3625462990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Page Likes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75187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Before Giveaway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4207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End of Giveaway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851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6067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Page likes after giveaway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784161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C074707-ADE1-4FD6-A992-13093057D6B9}"/>
              </a:ext>
            </a:extLst>
          </p:cNvPr>
          <p:cNvSpPr txBox="1"/>
          <p:nvPr/>
        </p:nvSpPr>
        <p:spPr>
          <a:xfrm>
            <a:off x="6176801" y="1443797"/>
            <a:ext cx="501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Facebook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4CFCE0F-9195-4293-8459-AD10F284C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800" y="3517221"/>
            <a:ext cx="3979204" cy="2652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484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B8CC2EF2-10A6-4461-BA41-3697D04FD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C637C-DE70-432E-88A0-528B247D3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Picture 33">
            <a:extLst>
              <a:ext uri="{FF2B5EF4-FFF2-40B4-BE49-F238E27FC236}">
                <a16:creationId xmlns:a16="http://schemas.microsoft.com/office/drawing/2014/main" id="{4C8A9C14-B81F-4ABA-AF45-4C94F9427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5F2D29-7A6E-41A2-9D9B-1013B53E16C0}"/>
              </a:ext>
            </a:extLst>
          </p:cNvPr>
          <p:cNvSpPr txBox="1">
            <a:spLocks/>
          </p:cNvSpPr>
          <p:nvPr/>
        </p:nvSpPr>
        <p:spPr>
          <a:xfrm>
            <a:off x="1295402" y="982132"/>
            <a:ext cx="3660056" cy="13253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Aft>
                <a:spcPts val="600"/>
              </a:spcAft>
            </a:pPr>
            <a:r>
              <a:rPr lang="en-US" sz="4000" dirty="0">
                <a:latin typeface="Aachen BT" panose="02040906030706050204" pitchFamily="18" charset="0"/>
              </a:rPr>
              <a:t>Goals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144CCF4-CC56-408E-8884-15972C826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1" y="2400639"/>
            <a:ext cx="36600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D014BBF-6BA7-4E84-88DD-113487C26F81}"/>
              </a:ext>
            </a:extLst>
          </p:cNvPr>
          <p:cNvSpPr txBox="1"/>
          <p:nvPr/>
        </p:nvSpPr>
        <p:spPr>
          <a:xfrm>
            <a:off x="1295401" y="2493774"/>
            <a:ext cx="3660057" cy="338209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Increase SVR’s presence on social media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Increase public awareness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Encourage behavioral change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Educate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A057BF2-C89F-4010-9D52-B345130299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8668" y="1172843"/>
            <a:ext cx="5469466" cy="4512311"/>
          </a:xfrm>
          <a:prstGeom prst="rect">
            <a:avLst/>
          </a:prstGeom>
          <a:solidFill>
            <a:srgbClr val="FFFFFF">
              <a:shade val="85000"/>
            </a:srgbClr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077971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1FD6965-2E68-4AD0-8562-2A93FAD03B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75631B9-6A46-4CC5-95CD-2A8160E46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3942ED0-E75B-4748-AC29-6B54825D9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88" y="0"/>
            <a:ext cx="12188825" cy="6858000"/>
            <a:chOff x="1588" y="0"/>
            <a:chExt cx="12188825" cy="6858000"/>
          </a:xfrm>
        </p:grpSpPr>
        <p:sp useBgFill="1">
          <p:nvSpPr>
            <p:cNvPr id="24" name="Rectangle 23">
              <a:extLst>
                <a:ext uri="{FF2B5EF4-FFF2-40B4-BE49-F238E27FC236}">
                  <a16:creationId xmlns:a16="http://schemas.microsoft.com/office/drawing/2014/main" id="{65E5A118-6817-489E-BF24-10B81670A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88" y="0"/>
              <a:ext cx="12188825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CD739961-4D0D-4584-8608-38C77DBBA2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" y="893"/>
              <a:ext cx="12188825" cy="6856214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15F2D29-7A6E-41A2-9D9B-1013B53E16C0}"/>
              </a:ext>
            </a:extLst>
          </p:cNvPr>
          <p:cNvSpPr txBox="1">
            <a:spLocks/>
          </p:cNvSpPr>
          <p:nvPr/>
        </p:nvSpPr>
        <p:spPr>
          <a:xfrm>
            <a:off x="1170564" y="982132"/>
            <a:ext cx="4561069" cy="14167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Aft>
                <a:spcPts val="600"/>
              </a:spcAft>
            </a:pPr>
            <a:r>
              <a:rPr lang="en-US" sz="4000" dirty="0">
                <a:latin typeface="Aachen BT" panose="02040906030706050204" pitchFamily="18" charset="0"/>
              </a:rPr>
              <a:t>Strategies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EB21C2D-D8FC-4F7C-8178-0C1958CC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39418" y="2400639"/>
            <a:ext cx="402336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BE40FBD-394F-4430-BAFD-7F842D26C23B}"/>
              </a:ext>
            </a:extLst>
          </p:cNvPr>
          <p:cNvSpPr txBox="1"/>
          <p:nvPr/>
        </p:nvSpPr>
        <p:spPr>
          <a:xfrm>
            <a:off x="1167385" y="2556932"/>
            <a:ext cx="4567427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Polish social media outlets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Push quality posts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Constantly be active on social media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38B4A55-B513-4B24-9375-15FC022BE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04708" y="1087821"/>
            <a:ext cx="2488529" cy="2227885"/>
          </a:xfrm>
          <a:prstGeom prst="rect">
            <a:avLst/>
          </a:prstGeom>
          <a:solidFill>
            <a:schemeClr val="bg1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9F6CBE6-F980-4D16-9281-A2E74E4ED6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0081" y="1261241"/>
            <a:ext cx="1892592" cy="1892592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21CAC16C-1BDB-4FE8-9687-7210C3F7D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5486" y="1087821"/>
            <a:ext cx="2240567" cy="2226099"/>
          </a:xfrm>
          <a:prstGeom prst="rect">
            <a:avLst/>
          </a:prstGeom>
          <a:solidFill>
            <a:schemeClr val="bg1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1BC198-50CD-4753-891E-F4EDB7343E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5364" y="1261241"/>
            <a:ext cx="1892592" cy="1892592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455B45FF-EDE7-431A-9392-EB1B09E56B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04708" y="3486394"/>
            <a:ext cx="2488529" cy="2275588"/>
          </a:xfrm>
          <a:prstGeom prst="rect">
            <a:avLst/>
          </a:prstGeom>
          <a:solidFill>
            <a:schemeClr val="bg1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3A3EB14-6F32-4F2F-BCE4-5CBC392590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47090" y="3649717"/>
            <a:ext cx="1978573" cy="1978573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52ED8640-F100-47ED-BBBD-4D95F8BBD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5486" y="3486394"/>
            <a:ext cx="2240567" cy="2275588"/>
          </a:xfrm>
          <a:prstGeom prst="rect">
            <a:avLst/>
          </a:prstGeom>
          <a:solidFill>
            <a:schemeClr val="bg1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3AD2FBD-7979-4C91-9BBD-8B7FB4B731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34170" y="3681513"/>
            <a:ext cx="1914981" cy="191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802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22896-9547-4CFD-A890-032667FB013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235748" y="485715"/>
            <a:ext cx="4667250" cy="10351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latin typeface="Aachen BT" panose="02040906030706050204" pitchFamily="18" charset="0"/>
              </a:rPr>
              <a:t>Projects</a:t>
            </a:r>
            <a:endParaRPr lang="en-US" dirty="0">
              <a:latin typeface="Aachen BT" panose="020409060307060502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189DA1-2B4B-473C-8D5E-CA5AC6C49421}"/>
              </a:ext>
            </a:extLst>
          </p:cNvPr>
          <p:cNvSpPr txBox="1"/>
          <p:nvPr/>
        </p:nvSpPr>
        <p:spPr>
          <a:xfrm>
            <a:off x="1029755" y="1523631"/>
            <a:ext cx="4673373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Time Lapse Video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Garden Video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Composting Brochure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Earth Day Wally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Photograph Events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Earth Day Giveaway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Site Map (WIP)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Mural Painting (WIP)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7A799C4-4A5E-4786-A09B-4E6B527B15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2371" y="895738"/>
            <a:ext cx="3380879" cy="22567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0C1ED54-08A0-489E-BBD0-9A86F9544B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5917" y="841738"/>
            <a:ext cx="3208140" cy="25985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92715B-6353-4C1C-8D2C-8A6E077C86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5917" y="3714835"/>
            <a:ext cx="3310905" cy="203620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CA44720-E299-43E0-AD3F-A1CC8E79CE95}"/>
              </a:ext>
            </a:extLst>
          </p:cNvPr>
          <p:cNvSpPr txBox="1">
            <a:spLocks/>
          </p:cNvSpPr>
          <p:nvPr/>
        </p:nvSpPr>
        <p:spPr>
          <a:xfrm>
            <a:off x="1295400" y="1437067"/>
            <a:ext cx="5150005" cy="703968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endParaRPr lang="en-US" sz="2400" dirty="0">
              <a:latin typeface="+mn-lt"/>
            </a:endParaRPr>
          </a:p>
        </p:txBody>
      </p:sp>
      <p:pic>
        <p:nvPicPr>
          <p:cNvPr id="8" name="Picture 7" descr="A person standing next to a fence&#10;&#10;Description generated with very high confidence">
            <a:extLst>
              <a:ext uri="{FF2B5EF4-FFF2-40B4-BE49-F238E27FC236}">
                <a16:creationId xmlns:a16="http://schemas.microsoft.com/office/drawing/2014/main" id="{8C3B83A5-18D5-46AB-A2E0-F694E621D0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78771" y="3427605"/>
            <a:ext cx="3824479" cy="215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10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22896-9547-4CFD-A890-032667FB013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60669" y="714646"/>
            <a:ext cx="4560888" cy="59372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4000" dirty="0">
                <a:latin typeface="Aachen BT" panose="02040906030706050204" pitchFamily="18" charset="0"/>
              </a:rPr>
              <a:t>Social Media</a:t>
            </a:r>
          </a:p>
        </p:txBody>
      </p:sp>
      <p:sp>
        <p:nvSpPr>
          <p:cNvPr id="61" name="TextBox 4">
            <a:extLst>
              <a:ext uri="{FF2B5EF4-FFF2-40B4-BE49-F238E27FC236}">
                <a16:creationId xmlns:a16="http://schemas.microsoft.com/office/drawing/2014/main" id="{3CDD5B79-2878-41F7-95B8-6D0F83A6181C}"/>
              </a:ext>
            </a:extLst>
          </p:cNvPr>
          <p:cNvSpPr txBox="1"/>
          <p:nvPr/>
        </p:nvSpPr>
        <p:spPr>
          <a:xfrm>
            <a:off x="977938" y="1523997"/>
            <a:ext cx="4567427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Verified Facebook page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Changed Facebook page name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Added a few services on Facebook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Compared our page to other solid waste agencies.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Started following more related social media pages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Created yelp account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Corrected Facebook analytics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Started tracking analytics for Instagram</a:t>
            </a:r>
          </a:p>
        </p:txBody>
      </p:sp>
      <p:pic>
        <p:nvPicPr>
          <p:cNvPr id="8" name="Picture 7" descr="A picture containing person, wall, indoor, holding&#10;&#10;Description generated with very high confidence">
            <a:extLst>
              <a:ext uri="{FF2B5EF4-FFF2-40B4-BE49-F238E27FC236}">
                <a16:creationId xmlns:a16="http://schemas.microsoft.com/office/drawing/2014/main" id="{D9462B57-A98C-4209-9339-87B63AB5F2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648" r="-6" b="-6"/>
          <a:stretch/>
        </p:blipFill>
        <p:spPr>
          <a:xfrm>
            <a:off x="6093447" y="821175"/>
            <a:ext cx="2584054" cy="2494531"/>
          </a:xfrm>
          <a:prstGeom prst="rect">
            <a:avLst/>
          </a:prstGeom>
        </p:spPr>
      </p:pic>
      <p:pic>
        <p:nvPicPr>
          <p:cNvPr id="15" name="Picture 14" descr="A person holding a sign&#10;&#10;Description generated with high confidence">
            <a:extLst>
              <a:ext uri="{FF2B5EF4-FFF2-40B4-BE49-F238E27FC236}">
                <a16:creationId xmlns:a16="http://schemas.microsoft.com/office/drawing/2014/main" id="{DD8DDFB1-FF53-4583-B9E1-B6E6A525C9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14" r="31914" b="2"/>
          <a:stretch/>
        </p:blipFill>
        <p:spPr>
          <a:xfrm>
            <a:off x="8855486" y="821175"/>
            <a:ext cx="2510350" cy="2494531"/>
          </a:xfrm>
          <a:prstGeom prst="rect">
            <a:avLst/>
          </a:prstGeom>
        </p:spPr>
      </p:pic>
      <p:pic>
        <p:nvPicPr>
          <p:cNvPr id="25" name="Picture 24" descr="A group of people standing in a room&#10;&#10;Description generated with very high confidence">
            <a:extLst>
              <a:ext uri="{FF2B5EF4-FFF2-40B4-BE49-F238E27FC236}">
                <a16:creationId xmlns:a16="http://schemas.microsoft.com/office/drawing/2014/main" id="{8A3B5BCA-BE44-4699-9253-B6B78F2A4F3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77" t="7821" r="-2" b="4854"/>
          <a:stretch/>
        </p:blipFill>
        <p:spPr>
          <a:xfrm>
            <a:off x="6285395" y="3429902"/>
            <a:ext cx="4781725" cy="28260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CA44720-E299-43E0-AD3F-A1CC8E79CE95}"/>
              </a:ext>
            </a:extLst>
          </p:cNvPr>
          <p:cNvSpPr txBox="1">
            <a:spLocks/>
          </p:cNvSpPr>
          <p:nvPr/>
        </p:nvSpPr>
        <p:spPr>
          <a:xfrm>
            <a:off x="1295400" y="1437067"/>
            <a:ext cx="5150005" cy="703968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endParaRPr lang="en-US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96831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CC4B5-E2D6-4C9C-A597-2347607889F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596900"/>
            <a:ext cx="9601200" cy="708025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achen BT" panose="02040906030706050204" pitchFamily="18" charset="0"/>
              </a:rPr>
              <a:t>Social Media Statistics</a:t>
            </a:r>
          </a:p>
        </p:txBody>
      </p:sp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BC0CB53C-53BF-4FB9-9E65-80892CC39A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7052231"/>
              </p:ext>
            </p:extLst>
          </p:nvPr>
        </p:nvGraphicFramePr>
        <p:xfrm>
          <a:off x="553698" y="1465092"/>
          <a:ext cx="6874884" cy="43383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DD5C9424-4020-455B-87D2-8EE12FCF49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7429" y="749213"/>
            <a:ext cx="1956489" cy="40216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D3F23A5-36F4-4014-A376-D7C76FA70C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4101" y="722605"/>
            <a:ext cx="929762" cy="929762"/>
          </a:xfrm>
          <a:prstGeom prst="rect">
            <a:avLst/>
          </a:prstGeom>
        </p:spPr>
      </p:pic>
      <p:pic>
        <p:nvPicPr>
          <p:cNvPr id="4" name="Picture 3" descr="A close up of a tree&#10;&#10;Description generated with high confidence">
            <a:extLst>
              <a:ext uri="{FF2B5EF4-FFF2-40B4-BE49-F238E27FC236}">
                <a16:creationId xmlns:a16="http://schemas.microsoft.com/office/drawing/2014/main" id="{ADD1FF10-70CF-4ED8-B52B-FFDA5FDADB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8715867" y="3669999"/>
            <a:ext cx="2935698" cy="220177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C9B6B25-13B3-454F-A893-5637771B6CFF}"/>
              </a:ext>
            </a:extLst>
          </p:cNvPr>
          <p:cNvSpPr txBox="1"/>
          <p:nvPr/>
        </p:nvSpPr>
        <p:spPr>
          <a:xfrm>
            <a:off x="9802878" y="2760049"/>
            <a:ext cx="170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Two popular posts in April</a:t>
            </a:r>
          </a:p>
        </p:txBody>
      </p:sp>
    </p:spTree>
    <p:extLst>
      <p:ext uri="{BB962C8B-B14F-4D97-AF65-F5344CB8AC3E}">
        <p14:creationId xmlns:p14="http://schemas.microsoft.com/office/powerpoint/2010/main" val="1793639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5BE4FA36-95F6-44D3-9F4F-06FA15939A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6572428"/>
              </p:ext>
            </p:extLst>
          </p:nvPr>
        </p:nvGraphicFramePr>
        <p:xfrm>
          <a:off x="845192" y="1011968"/>
          <a:ext cx="5250808" cy="29080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54BD9F83-061D-4B4F-AEA3-2A6EEF37D94C}"/>
              </a:ext>
            </a:extLst>
          </p:cNvPr>
          <p:cNvSpPr txBox="1"/>
          <p:nvPr/>
        </p:nvSpPr>
        <p:spPr>
          <a:xfrm>
            <a:off x="924214" y="6107342"/>
            <a:ext cx="521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Impressions</a:t>
            </a:r>
            <a:r>
              <a:rPr lang="en-US" sz="1400" dirty="0"/>
              <a:t> – The total number of times your post has been seen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D3D28F9-DB9A-4B11-8C21-6765AFDF3196}"/>
              </a:ext>
            </a:extLst>
          </p:cNvPr>
          <p:cNvSpPr txBox="1">
            <a:spLocks/>
          </p:cNvSpPr>
          <p:nvPr/>
        </p:nvSpPr>
        <p:spPr>
          <a:xfrm>
            <a:off x="1295400" y="519590"/>
            <a:ext cx="9601200" cy="54156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600" dirty="0">
                <a:latin typeface="Aachen BT" panose="02040906030706050204" pitchFamily="18" charset="0"/>
              </a:rPr>
              <a:t>Social Media Statistics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5755CA7E-C403-414E-A25B-FADDAB3DDC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88253476"/>
              </p:ext>
            </p:extLst>
          </p:nvPr>
        </p:nvGraphicFramePr>
        <p:xfrm>
          <a:off x="947261" y="3567788"/>
          <a:ext cx="5148739" cy="29080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706AB49F-D28A-4E1E-8A28-B5515F7E43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0121" y="578375"/>
            <a:ext cx="965561" cy="965561"/>
          </a:xfrm>
          <a:prstGeom prst="rect">
            <a:avLst/>
          </a:prstGeom>
        </p:spPr>
      </p:pic>
      <p:pic>
        <p:nvPicPr>
          <p:cNvPr id="6" name="Picture 5" descr="A group of people in a field&#10;&#10;Description generated with very high confidence">
            <a:extLst>
              <a:ext uri="{FF2B5EF4-FFF2-40B4-BE49-F238E27FC236}">
                <a16:creationId xmlns:a16="http://schemas.microsoft.com/office/drawing/2014/main" id="{19226500-2240-4EE4-9A03-32D405A1CC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8069" y="1444637"/>
            <a:ext cx="2850852" cy="2850852"/>
          </a:xfrm>
          <a:prstGeom prst="rect">
            <a:avLst/>
          </a:prstGeom>
        </p:spPr>
      </p:pic>
      <p:pic>
        <p:nvPicPr>
          <p:cNvPr id="11" name="Picture 10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BDD835B-F3CF-4BD6-83D5-0C7B7CC3D3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61088" y="3261049"/>
            <a:ext cx="2448630" cy="269646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D32F3D7-BDAE-44AC-A517-C00072FC8027}"/>
              </a:ext>
            </a:extLst>
          </p:cNvPr>
          <p:cNvSpPr txBox="1"/>
          <p:nvPr/>
        </p:nvSpPr>
        <p:spPr>
          <a:xfrm>
            <a:off x="7025183" y="4341532"/>
            <a:ext cx="24486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Popular tweets of April and May</a:t>
            </a:r>
          </a:p>
        </p:txBody>
      </p:sp>
    </p:spTree>
    <p:extLst>
      <p:ext uri="{BB962C8B-B14F-4D97-AF65-F5344CB8AC3E}">
        <p14:creationId xmlns:p14="http://schemas.microsoft.com/office/powerpoint/2010/main" val="2569337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FD88910-F5DA-4252-B127-818FA41656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49591"/>
              </p:ext>
            </p:extLst>
          </p:nvPr>
        </p:nvGraphicFramePr>
        <p:xfrm>
          <a:off x="996746" y="1058390"/>
          <a:ext cx="5338747" cy="32209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BBE6BF0A-9481-4D1A-B36D-EF45E794630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11727383"/>
              </p:ext>
            </p:extLst>
          </p:nvPr>
        </p:nvGraphicFramePr>
        <p:xfrm>
          <a:off x="985786" y="3746117"/>
          <a:ext cx="5099253" cy="31118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D869DCEE-DB42-468F-BF04-BA5BD7CCC3D1}"/>
              </a:ext>
            </a:extLst>
          </p:cNvPr>
          <p:cNvSpPr txBox="1">
            <a:spLocks/>
          </p:cNvSpPr>
          <p:nvPr/>
        </p:nvSpPr>
        <p:spPr>
          <a:xfrm>
            <a:off x="1295400" y="560569"/>
            <a:ext cx="9601200" cy="60687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600" dirty="0">
                <a:latin typeface="Aachen BT" panose="02040906030706050204" pitchFamily="18" charset="0"/>
              </a:rPr>
              <a:t>Social Media Statistics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B5304E-F875-49CC-85F4-6FA63F9EA7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99045" y="688875"/>
            <a:ext cx="957146" cy="957146"/>
          </a:xfrm>
          <a:prstGeom prst="rect">
            <a:avLst/>
          </a:prstGeom>
        </p:spPr>
      </p:pic>
      <p:pic>
        <p:nvPicPr>
          <p:cNvPr id="9" name="Picture 8" descr="A picture containing tree, outdoor, fence, sky&#10;&#10;Description generated with very high confidence">
            <a:extLst>
              <a:ext uri="{FF2B5EF4-FFF2-40B4-BE49-F238E27FC236}">
                <a16:creationId xmlns:a16="http://schemas.microsoft.com/office/drawing/2014/main" id="{3DA79F64-1E15-4234-B96F-5BAF088FC5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0319" y="1462645"/>
            <a:ext cx="2731898" cy="1753382"/>
          </a:xfrm>
          <a:prstGeom prst="rect">
            <a:avLst/>
          </a:prstGeom>
        </p:spPr>
      </p:pic>
      <p:pic>
        <p:nvPicPr>
          <p:cNvPr id="11" name="Picture 10" descr="A picture containing person, ground, outdoor, green&#10;&#10;Description generated with very high confidence">
            <a:extLst>
              <a:ext uri="{FF2B5EF4-FFF2-40B4-BE49-F238E27FC236}">
                <a16:creationId xmlns:a16="http://schemas.microsoft.com/office/drawing/2014/main" id="{C34E8E4A-8340-4978-BE3E-DF5934725B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91706" y="3333473"/>
            <a:ext cx="3932689" cy="262179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EFDFEAC-FBC2-4BA8-A1E3-A63B9394FC81}"/>
              </a:ext>
            </a:extLst>
          </p:cNvPr>
          <p:cNvSpPr txBox="1"/>
          <p:nvPr/>
        </p:nvSpPr>
        <p:spPr>
          <a:xfrm>
            <a:off x="9558050" y="3004699"/>
            <a:ext cx="20439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Popular posts in May</a:t>
            </a:r>
          </a:p>
        </p:txBody>
      </p:sp>
    </p:spTree>
    <p:extLst>
      <p:ext uri="{BB962C8B-B14F-4D97-AF65-F5344CB8AC3E}">
        <p14:creationId xmlns:p14="http://schemas.microsoft.com/office/powerpoint/2010/main" val="82547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AD126-B838-48C1-8F1A-944ADF924601}"/>
              </a:ext>
            </a:extLst>
          </p:cNvPr>
          <p:cNvSpPr txBox="1">
            <a:spLocks/>
          </p:cNvSpPr>
          <p:nvPr/>
        </p:nvSpPr>
        <p:spPr>
          <a:xfrm>
            <a:off x="1295400" y="533006"/>
            <a:ext cx="9601200" cy="70792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dirty="0">
                <a:latin typeface="Aachen BT" panose="02040906030706050204" pitchFamily="18" charset="0"/>
              </a:rPr>
              <a:t>Social Media Campaigns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A35661-0000-468A-8E7B-BEBAF2302386}"/>
              </a:ext>
            </a:extLst>
          </p:cNvPr>
          <p:cNvSpPr txBox="1"/>
          <p:nvPr/>
        </p:nvSpPr>
        <p:spPr>
          <a:xfrm>
            <a:off x="775855" y="1309809"/>
            <a:ext cx="10649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Earth Day Survival Kit Giveaway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BB1784-B491-48A2-96DB-BDA9BDE280C4}"/>
              </a:ext>
            </a:extLst>
          </p:cNvPr>
          <p:cNvSpPr txBox="1"/>
          <p:nvPr/>
        </p:nvSpPr>
        <p:spPr>
          <a:xfrm>
            <a:off x="775856" y="1799275"/>
            <a:ext cx="71394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Increase social media followers and engagement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Social media audience were asked to follow, comment and tag a friend.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Partnered with local social media influencer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Kit included items to start a waste reducing lifestyle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379448-7D29-47BD-B24F-822A968E4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877" y="3899480"/>
            <a:ext cx="3541926" cy="23617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53C6067-6742-4FD6-9A68-9B647E9862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0666" y="1437263"/>
            <a:ext cx="1965412" cy="40400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57E19D2-C291-4BE5-8B60-310F615AC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9255" y="1448455"/>
            <a:ext cx="1965412" cy="404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0764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AB946B"/>
      </a:accent1>
      <a:accent2>
        <a:srgbClr val="C04F32"/>
      </a:accent2>
      <a:accent3>
        <a:srgbClr val="DD8C3C"/>
      </a:accent3>
      <a:accent4>
        <a:srgbClr val="8E684C"/>
      </a:accent4>
      <a:accent5>
        <a:srgbClr val="CBAF62"/>
      </a:accent5>
      <a:accent6>
        <a:srgbClr val="803348"/>
      </a:accent6>
      <a:hlink>
        <a:srgbClr val="86724D"/>
      </a:hlink>
      <a:folHlink>
        <a:srgbClr val="B99E84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A2BEDC8B-F191-493B-BA33-0F4F800A89D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16203</TotalTime>
  <Words>276</Words>
  <Application>Microsoft Office PowerPoint</Application>
  <PresentationFormat>Widescreen</PresentationFormat>
  <Paragraphs>107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Aachen BT</vt:lpstr>
      <vt:lpstr>Arial</vt:lpstr>
      <vt:lpstr>Garamond</vt:lpstr>
      <vt:lpstr>Organic</vt:lpstr>
      <vt:lpstr>Social Media Progress Report</vt:lpstr>
      <vt:lpstr>PowerPoint Presentation</vt:lpstr>
      <vt:lpstr>PowerPoint Presentation</vt:lpstr>
      <vt:lpstr>Projects</vt:lpstr>
      <vt:lpstr>Social Media</vt:lpstr>
      <vt:lpstr>Social Media Statistics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media Progress Report</dc:title>
  <dc:creator>Jehan Valera</dc:creator>
  <cp:lastModifiedBy>Jehan Valera</cp:lastModifiedBy>
  <cp:revision>92</cp:revision>
  <dcterms:created xsi:type="dcterms:W3CDTF">2018-05-29T19:46:51Z</dcterms:created>
  <dcterms:modified xsi:type="dcterms:W3CDTF">2018-06-18T18:52:50Z</dcterms:modified>
</cp:coreProperties>
</file>

<file path=docProps/thumbnail.jpeg>
</file>